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83" r:id="rId3"/>
    <p:sldId id="284" r:id="rId4"/>
    <p:sldId id="285" r:id="rId5"/>
    <p:sldId id="288" r:id="rId6"/>
    <p:sldId id="293" r:id="rId7"/>
    <p:sldId id="290" r:id="rId8"/>
    <p:sldId id="294" r:id="rId9"/>
    <p:sldId id="291" r:id="rId10"/>
    <p:sldId id="299" r:id="rId11"/>
    <p:sldId id="300" r:id="rId12"/>
    <p:sldId id="301" r:id="rId13"/>
    <p:sldId id="295" r:id="rId14"/>
    <p:sldId id="286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Ko" initials="Tim Ko" lastIdx="1" clrIdx="0">
    <p:extLst>
      <p:ext uri="{19B8F6BF-5375-455C-9EA6-DF929625EA0E}">
        <p15:presenceInfo xmlns:p15="http://schemas.microsoft.com/office/powerpoint/2012/main" userId="Tim K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8" autoAdjust="0"/>
    <p:restoredTop sz="94264" autoAdjust="0"/>
  </p:normalViewPr>
  <p:slideViewPr>
    <p:cSldViewPr snapToGrid="0">
      <p:cViewPr varScale="1">
        <p:scale>
          <a:sx n="71" d="100"/>
          <a:sy n="71" d="100"/>
        </p:scale>
        <p:origin x="82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Dezentral</c:v>
                </c:pt>
              </c:strCache>
            </c:strRef>
          </c:tx>
          <c:spPr>
            <a:ln w="38100" cap="flat" cmpd="dbl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Tabelle1!$B$2:$B$13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43</c:v>
                </c:pt>
                <c:pt idx="3">
                  <c:v>102</c:v>
                </c:pt>
                <c:pt idx="4">
                  <c:v>105</c:v>
                </c:pt>
                <c:pt idx="5">
                  <c:v>107</c:v>
                </c:pt>
                <c:pt idx="6">
                  <c:v>110</c:v>
                </c:pt>
                <c:pt idx="7">
                  <c:v>109</c:v>
                </c:pt>
                <c:pt idx="8">
                  <c:v>110</c:v>
                </c:pt>
                <c:pt idx="9">
                  <c:v>109</c:v>
                </c:pt>
                <c:pt idx="10">
                  <c:v>110</c:v>
                </c:pt>
                <c:pt idx="11">
                  <c:v>109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Flächig</c:v>
                </c:pt>
              </c:strCache>
            </c:strRef>
          </c:tx>
          <c:spPr>
            <a:ln w="38100" cap="flat" cmpd="dbl" algn="ctr">
              <a:solidFill>
                <a:schemeClr val="accent2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Tabelle1!$C$2:$C$13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42</c:v>
                </c:pt>
                <c:pt idx="3">
                  <c:v>78</c:v>
                </c:pt>
                <c:pt idx="4">
                  <c:v>83</c:v>
                </c:pt>
                <c:pt idx="5">
                  <c:v>84</c:v>
                </c:pt>
                <c:pt idx="6">
                  <c:v>86</c:v>
                </c:pt>
                <c:pt idx="7">
                  <c:v>86</c:v>
                </c:pt>
                <c:pt idx="8">
                  <c:v>86</c:v>
                </c:pt>
                <c:pt idx="9">
                  <c:v>86</c:v>
                </c:pt>
                <c:pt idx="10">
                  <c:v>86</c:v>
                </c:pt>
                <c:pt idx="11">
                  <c:v>86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Zentral</c:v>
                </c:pt>
              </c:strCache>
            </c:strRef>
          </c:tx>
          <c:spPr>
            <a:ln w="38100" cap="flat" cmpd="dbl" algn="ctr">
              <a:solidFill>
                <a:schemeClr val="accent3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Tabelle1!$D$2:$D$13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10</c:v>
                </c:pt>
                <c:pt idx="6">
                  <c:v>72</c:v>
                </c:pt>
                <c:pt idx="7">
                  <c:v>78</c:v>
                </c:pt>
                <c:pt idx="8">
                  <c:v>86</c:v>
                </c:pt>
                <c:pt idx="9">
                  <c:v>87</c:v>
                </c:pt>
                <c:pt idx="10">
                  <c:v>88</c:v>
                </c:pt>
                <c:pt idx="11">
                  <c:v>88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Spinne</c:v>
                </c:pt>
              </c:strCache>
            </c:strRef>
          </c:tx>
          <c:spPr>
            <a:ln w="38100" cap="flat" cmpd="dbl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Tabelle1!$E$2:$E$13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68</c:v>
                </c:pt>
                <c:pt idx="3">
                  <c:v>108</c:v>
                </c:pt>
                <c:pt idx="4">
                  <c:v>113</c:v>
                </c:pt>
                <c:pt idx="5">
                  <c:v>112</c:v>
                </c:pt>
                <c:pt idx="6">
                  <c:v>114</c:v>
                </c:pt>
                <c:pt idx="7">
                  <c:v>116</c:v>
                </c:pt>
                <c:pt idx="8">
                  <c:v>118</c:v>
                </c:pt>
                <c:pt idx="9">
                  <c:v>118</c:v>
                </c:pt>
                <c:pt idx="10">
                  <c:v>118</c:v>
                </c:pt>
                <c:pt idx="11">
                  <c:v>118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Zufällig</c:v>
                </c:pt>
              </c:strCache>
            </c:strRef>
          </c:tx>
          <c:spPr>
            <a:ln w="38100" cap="flat" cmpd="dbl" algn="ctr">
              <a:solidFill>
                <a:schemeClr val="accent5"/>
              </a:solidFill>
              <a:miter lim="800000"/>
            </a:ln>
            <a:effectLst/>
          </c:spPr>
          <c:marker>
            <c:symbol val="none"/>
          </c:marker>
          <c:cat>
            <c:strRef>
              <c:f>Tabelle1!$A$2:$A$13</c:f>
              <c:strCache>
                <c:ptCount val="12"/>
                <c:pt idx="0">
                  <c:v>0.08</c:v>
                </c:pt>
                <c:pt idx="1">
                  <c:v>0.09</c:v>
                </c:pt>
                <c:pt idx="2">
                  <c:v>0.10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  <c:pt idx="10">
                  <c:v>0.18</c:v>
                </c:pt>
                <c:pt idx="11">
                  <c:v>0.19</c:v>
                </c:pt>
              </c:strCache>
            </c:strRef>
          </c:cat>
          <c:val>
            <c:numRef>
              <c:f>Tabelle1!$F$2:$F$13</c:f>
              <c:numCache>
                <c:formatCode>General</c:formatCode>
                <c:ptCount val="12"/>
                <c:pt idx="0">
                  <c:v>104</c:v>
                </c:pt>
                <c:pt idx="1">
                  <c:v>106</c:v>
                </c:pt>
                <c:pt idx="2">
                  <c:v>106</c:v>
                </c:pt>
                <c:pt idx="3">
                  <c:v>106</c:v>
                </c:pt>
                <c:pt idx="4">
                  <c:v>106</c:v>
                </c:pt>
                <c:pt idx="5">
                  <c:v>106</c:v>
                </c:pt>
                <c:pt idx="6">
                  <c:v>106</c:v>
                </c:pt>
                <c:pt idx="7">
                  <c:v>106</c:v>
                </c:pt>
                <c:pt idx="8">
                  <c:v>106</c:v>
                </c:pt>
                <c:pt idx="9">
                  <c:v>106</c:v>
                </c:pt>
                <c:pt idx="10">
                  <c:v>106</c:v>
                </c:pt>
                <c:pt idx="11">
                  <c:v>106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3891584"/>
        <c:axId val="423892368"/>
      </c:lineChart>
      <c:catAx>
        <c:axId val="423891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 dirty="0" smtClean="0">
                    <a:solidFill>
                      <a:schemeClr val="tx1"/>
                    </a:solidFill>
                  </a:rPr>
                  <a:t>Eingestellte</a:t>
                </a:r>
                <a:r>
                  <a:rPr lang="de-DE" sz="1600" baseline="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1600" dirty="0" smtClean="0">
                    <a:solidFill>
                      <a:schemeClr val="tx1"/>
                    </a:solidFill>
                  </a:rPr>
                  <a:t>Maximallast</a:t>
                </a:r>
                <a:endParaRPr lang="de-DE" sz="16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23892368"/>
        <c:crosses val="autoZero"/>
        <c:auto val="1"/>
        <c:lblAlgn val="ctr"/>
        <c:lblOffset val="100"/>
        <c:noMultiLvlLbl val="0"/>
      </c:catAx>
      <c:valAx>
        <c:axId val="423892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 dirty="0" smtClean="0">
                    <a:solidFill>
                      <a:schemeClr val="tx1"/>
                    </a:solidFill>
                  </a:rPr>
                  <a:t>Anzahl der </a:t>
                </a:r>
                <a:r>
                  <a:rPr lang="de-DE" sz="1800" dirty="0" err="1" smtClean="0">
                    <a:solidFill>
                      <a:schemeClr val="tx1"/>
                    </a:solidFill>
                  </a:rPr>
                  <a:t>Szenraios</a:t>
                </a:r>
                <a:r>
                  <a:rPr lang="de-DE" sz="1800" baseline="0" dirty="0" smtClean="0">
                    <a:solidFill>
                      <a:schemeClr val="tx1"/>
                    </a:solidFill>
                  </a:rPr>
                  <a:t> die Synchronisieren</a:t>
                </a:r>
                <a:endParaRPr lang="de-DE" sz="18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23891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1T00:24:45.179" idx="1">
    <p:pos x="2279" y="449"/>
    <p:text>erste Ideen, müssen noch überprüft und ergänzt werden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7909C-444F-4175-AB98-2EFB576E31A2}" type="datetimeFigureOut">
              <a:rPr lang="de-DE" smtClean="0"/>
              <a:t>30.06.2019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0BD0E-9443-447A-B3F9-59B0297E34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715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A5BC597-7DEC-48E4-BA3E-2620EE000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1515CE82-5D0C-40BE-80F8-AB6B13E0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F9BD15E8-F06F-4FC8-8475-087DE8AA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4C24C-7FB7-42F7-B0AA-DF2982399B75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7716C970-2BF6-491C-9436-720EF263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9755E093-0327-4C95-B8BF-EB6051AD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09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95F5D18-E726-49AE-B908-5C1DC958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FE5A2D47-46E9-4F03-9C9B-E6CAB2A4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D7C21FE7-D5D4-4AEB-990E-2E4B722D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C97B-A8D2-4214-899C-7D170932CC26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C6FC0D72-24E9-45AF-9BED-EFA2DD70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B0969B6F-3593-4DC5-858A-6209AF7A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81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="" xmlns:a16="http://schemas.microsoft.com/office/drawing/2014/main" id="{1DDD574F-2921-4404-81C3-DB6B61E91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E6E17F9B-7040-4FBB-B1D6-E4BADC99A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5D84BF27-4617-4711-AB69-852A5683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BC19-122B-4CDD-994D-F2833094EF2E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9E312FD6-E6DD-41F1-A8F7-31728F9F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9F15FEDA-7863-4450-BCCC-0EDECDDF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50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37952BB-8289-4D58-ADA1-32D1FBB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3D40865-BC5A-4138-B3B3-4033CEEBB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8240A4F3-54DC-4A21-A799-DE5653C6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3D06-359F-4774-96E8-73359AEAD067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A030EC01-6859-462C-AB60-67D43AC0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C763D9E0-22CB-4559-A9A8-EB5CE768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4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B7667AD-8465-43AC-ACFF-AAA8238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70CB812E-E722-4C7E-A2DA-98F2F4828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9A3E217D-2ED8-4F4F-9F55-E4311AC4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15E1-8012-4F62-B9E1-17A6D4CC06DB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C72F04E4-3BE4-424C-9F25-61C668DA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8476C209-2E5C-403A-865E-9318863C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0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FCCA63E-9E22-4269-A0A8-F764FE4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296E23C5-5F15-488C-9005-F9BC84255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DDAFCD32-E1F7-4C4A-BC33-C879BDAA5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BB0FA09E-84D1-4B77-85D0-B5C3E77C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3CC8-E211-4813-B1F5-95B2CF5E89E4}" type="datetime1">
              <a:rPr lang="de-DE" smtClean="0"/>
              <a:t>30.06.2019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8AD25A9A-B48A-4DB9-9AF2-8ABB7127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958705B6-1087-4D29-9973-FB5A37AF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3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88E87E8-CE90-4984-BDBE-D0E7111D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7ACF2B2B-CEC9-4B0E-8D95-F858DF90F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48A22C89-9089-458A-B5B8-ADB8CFF69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="" xmlns:a16="http://schemas.microsoft.com/office/drawing/2014/main" id="{2B592752-13A5-44DB-A8CE-4B6BEFC5E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01AED3C9-8D63-4D4F-8EAB-67B73248D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="" xmlns:a16="http://schemas.microsoft.com/office/drawing/2014/main" id="{B88809D6-4A7F-47F1-BFCD-B7B5F09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0EF45-DE02-4B4F-B45A-569FA5A55C3B}" type="datetime1">
              <a:rPr lang="de-DE" smtClean="0"/>
              <a:t>30.06.2019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="" xmlns:a16="http://schemas.microsoft.com/office/drawing/2014/main" id="{49C25E5B-9323-4FC7-88AA-2D3AE2D0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="" xmlns:a16="http://schemas.microsoft.com/office/drawing/2014/main" id="{A22E4101-1568-44F5-859F-A8F838B0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0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16BF43B-8CA8-4ABD-B1F6-6E30720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D47C6A9B-1A5E-4DF6-A9D0-FEAF6A2D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062E5-C7B0-4BC9-BEB2-57F49C8C0697}" type="datetime1">
              <a:rPr lang="de-DE" smtClean="0"/>
              <a:t>30.06.2019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082C797F-3AE9-490C-B3D5-90A2539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D3DE4C9-473F-4FAC-8B77-BE25EC73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7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="" xmlns:a16="http://schemas.microsoft.com/office/drawing/2014/main" id="{6F73BE1E-EAF2-4FD8-9559-2E7952B43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438D1-7E45-4DFE-AEF6-28AAD350A8A6}" type="datetime1">
              <a:rPr lang="de-DE" smtClean="0"/>
              <a:t>30.06.2019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09587B6C-8B47-4E5A-B34B-CD7D0154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48869F9D-AEB0-422E-9686-C05DEC9D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624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AC99441-8097-4C52-B4AB-2D28E9CE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2297DA6-9D0B-46AC-8F34-76CBF751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74FBAFAE-2108-414F-85A5-14BF6A8B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B167FA8D-BFFB-43EB-BF20-C914BE87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11760-DA1C-401D-8BAE-12D988FAD043}" type="datetime1">
              <a:rPr lang="de-DE" smtClean="0"/>
              <a:t>30.06.2019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E5E8EEA9-F898-49FB-9588-4EECB9A2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7E5E4A11-BF39-42D3-996A-FA9896D4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63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DBD8BCBC-520A-44BA-85EA-DAF3B2B87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="" xmlns:a16="http://schemas.microsoft.com/office/drawing/2014/main" id="{7FF16960-E490-4BF7-A61B-F6435402C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A9307146-74A6-4DDD-9187-7A71810D1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F045113F-9CBE-48EB-AA54-B07B142AB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F807F-8B17-46C2-BCB5-191E93B8BA4C}" type="datetime1">
              <a:rPr lang="de-DE" smtClean="0"/>
              <a:t>30.06.2019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ABC2F488-16C4-4BE2-8504-27A1875AD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Elektrische Netzwerke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6F087621-CCF8-4AB6-A71E-706CFEE6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56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="" xmlns:a16="http://schemas.microsoft.com/office/drawing/2014/main" id="{7F933F57-66B0-455E-B034-3DA12C5C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B6472133-A66F-490E-BA91-B0700F8BA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607F12BA-8B84-4D0F-AF53-E92B0705E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F030-1F1D-4163-9886-EA23F5B2F7E4}" type="datetime1">
              <a:rPr lang="de-DE" smtClean="0"/>
              <a:t>30.06.2019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5AC7B912-2AF5-49E8-B4DB-0BC544BD0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Elektrische Netzwerke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3F0B9C91-762C-44FC-9346-6EB20742A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86AF1-7FE5-423F-BC47-CE9D978D4B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8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-maps.com/carte.php?num_car=24028&amp;lang=de" TargetMode="External"/><Relationship Id="rId2" Type="http://schemas.openxmlformats.org/officeDocument/2006/relationships/hyperlink" Target="https://www.thebeachtomatoshack.com/karte-von-nrw-mit-allen-stadt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e.orf.at/v2/news/stories/2506538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5C114A1-F7DB-4C65-8673-5B98261E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5" y="646981"/>
            <a:ext cx="10746658" cy="307001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Nichtlineare Modellierung in den </a:t>
            </a:r>
            <a:b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31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Naturwissenschaften: </a:t>
            </a:r>
            <a:r>
              <a:rPr lang="de-DE" sz="3100" b="1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/>
            </a:r>
            <a:br>
              <a:rPr lang="de-DE" sz="3100" b="1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/>
            </a:r>
            <a:br>
              <a:rPr lang="de-DE" sz="2200" b="1" dirty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</a:br>
            <a:r>
              <a:rPr lang="de-DE" sz="6700" b="1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DengXian Light" panose="020B0503020204020204" pitchFamily="2" charset="-122"/>
                <a:cs typeface="Times New Roman" panose="02020603050405020304" pitchFamily="18" charset="0"/>
              </a:rPr>
              <a:t>Vergleich von Netzwerkkonzeptionen</a:t>
            </a:r>
            <a:endParaRPr lang="de-DE" b="1" dirty="0">
              <a:solidFill>
                <a:schemeClr val="tx2">
                  <a:lumMod val="50000"/>
                </a:schemeClr>
              </a:solidFill>
              <a:latin typeface="Source Sans Pro"/>
              <a:ea typeface="DengXian Light" panose="020B0503020204020204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D8893B6C-EA8D-4046-B3C6-DA72DFCF6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413" y="4454076"/>
            <a:ext cx="9144000" cy="1655762"/>
          </a:xfrm>
          <a:noFill/>
        </p:spPr>
        <p:txBody>
          <a:bodyPr>
            <a:normAutofit/>
          </a:bodyPr>
          <a:lstStyle/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Interdisziplinäres Praktikum, WWU Münster, SoSe19</a:t>
            </a:r>
          </a:p>
          <a:p>
            <a:pPr algn="r">
              <a:tabLst>
                <a:tab pos="7534275" algn="l"/>
              </a:tabLst>
            </a:pPr>
            <a:r>
              <a:rPr lang="de-D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Theoretische Physik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Dr. Svetlana Gurevich, Fenna </a:t>
            </a: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Stegemerten</a:t>
            </a:r>
          </a:p>
          <a:p>
            <a:pPr algn="r">
              <a:tabLst>
                <a:tab pos="7534275" algn="l"/>
              </a:tabLst>
            </a:pPr>
            <a:r>
              <a:rPr lang="sv-SE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Hauke </a:t>
            </a:r>
            <a:r>
              <a:rPr lang="sv-SE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ource Sans Pro" panose="020B0604020202020204" pitchFamily="34" charset="0"/>
              </a:rPr>
              <a:t>Bents, Jakob Gerlach, Benny, Henri, Tim Kopka</a:t>
            </a:r>
            <a:endParaRPr lang="de-DE" sz="2000" dirty="0">
              <a:solidFill>
                <a:schemeClr val="tx2">
                  <a:lumMod val="60000"/>
                  <a:lumOff val="40000"/>
                </a:schemeClr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 smtClean="0">
                <a:latin typeface="Source Sans Pro"/>
              </a:rPr>
              <a:t>Netzwerke im Vergleich</a:t>
            </a:r>
            <a:endParaRPr lang="de-DE" sz="3600" dirty="0">
              <a:latin typeface="Source Sans Pro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10</a:t>
            </a:fld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470648" y="4934310"/>
            <a:ext cx="3669524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 smtClean="0">
                <a:latin typeface="Source Sans Pro"/>
              </a:rPr>
              <a:t>Zentralisiert</a:t>
            </a:r>
          </a:p>
          <a:p>
            <a:pPr algn="ctr"/>
            <a:r>
              <a:rPr lang="de-DE" sz="1800" dirty="0" smtClean="0">
                <a:latin typeface="Source Sans Pro"/>
              </a:rPr>
              <a:t>Gesamtlänge</a:t>
            </a:r>
            <a:r>
              <a:rPr lang="de-DE" sz="1800" dirty="0">
                <a:latin typeface="Source Sans Pro"/>
              </a:rPr>
              <a:t>: </a:t>
            </a:r>
            <a:r>
              <a:rPr lang="de-DE" sz="1800" dirty="0" smtClean="0">
                <a:latin typeface="Source Sans Pro"/>
              </a:rPr>
              <a:t>270,500 km</a:t>
            </a:r>
          </a:p>
          <a:p>
            <a:pPr algn="ctr"/>
            <a:r>
              <a:rPr lang="de-DE" sz="1800" dirty="0" smtClean="0">
                <a:latin typeface="Source Sans Pro"/>
              </a:rPr>
              <a:t>Synchronisationszeit</a:t>
            </a:r>
            <a:r>
              <a:rPr lang="de-DE" sz="1800" dirty="0" smtClean="0">
                <a:latin typeface="Source Sans Pro"/>
              </a:rPr>
              <a:t>: 76 ZE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 smtClean="0">
                <a:latin typeface="Source Sans Pro"/>
              </a:rPr>
              <a:t>Maximallast Sprung bei: 0,11 - 0,15</a:t>
            </a:r>
            <a:endParaRPr lang="de-DE" sz="1800" dirty="0">
              <a:latin typeface="Source Sans Pro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4249272" y="4934310"/>
            <a:ext cx="3545368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 smtClean="0">
                <a:latin typeface="Source Sans Pro"/>
              </a:rPr>
              <a:t>Flächig</a:t>
            </a:r>
          </a:p>
          <a:p>
            <a:pPr algn="ctr"/>
            <a:r>
              <a:rPr lang="de-DE" sz="1800" dirty="0" smtClean="0">
                <a:latin typeface="Source Sans Pro"/>
              </a:rPr>
              <a:t>Gesamtlänge: 310,812 km</a:t>
            </a:r>
          </a:p>
          <a:p>
            <a:pPr algn="ctr"/>
            <a:r>
              <a:rPr lang="de-DE" sz="1800" dirty="0" smtClean="0">
                <a:latin typeface="Source Sans Pro"/>
              </a:rPr>
              <a:t>Synchronisationszeit</a:t>
            </a:r>
            <a:r>
              <a:rPr lang="de-DE" sz="1800" dirty="0" smtClean="0">
                <a:latin typeface="Source Sans Pro"/>
              </a:rPr>
              <a:t>: 71 ZE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Maximallast Sprung bei</a:t>
            </a:r>
            <a:r>
              <a:rPr lang="de-DE" sz="1800" dirty="0" smtClean="0">
                <a:latin typeface="Source Sans Pro"/>
              </a:rPr>
              <a:t>: 0,09 - 0,11</a:t>
            </a:r>
            <a:endParaRPr lang="de-DE" sz="1800" dirty="0">
              <a:latin typeface="Source Sans Pro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7794641" y="4934310"/>
            <a:ext cx="381819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 smtClean="0">
                <a:latin typeface="Source Sans Pro"/>
              </a:rPr>
              <a:t>Dezentral</a:t>
            </a:r>
          </a:p>
          <a:p>
            <a:pPr algn="ctr"/>
            <a:r>
              <a:rPr lang="de-DE" sz="1800" dirty="0" smtClean="0">
                <a:latin typeface="Source Sans Pro"/>
              </a:rPr>
              <a:t>Gesamtlänge: 356,985 km</a:t>
            </a:r>
          </a:p>
          <a:p>
            <a:pPr algn="ctr"/>
            <a:r>
              <a:rPr lang="de-DE" sz="1800" dirty="0" smtClean="0">
                <a:latin typeface="Source Sans Pro"/>
              </a:rPr>
              <a:t>Synchronisationszeit</a:t>
            </a:r>
            <a:r>
              <a:rPr lang="de-DE" sz="1800" dirty="0" smtClean="0">
                <a:latin typeface="Source Sans Pro"/>
              </a:rPr>
              <a:t>: 80 ZE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Maximallast Sprung bei</a:t>
            </a:r>
            <a:r>
              <a:rPr lang="de-DE" sz="1800" dirty="0" smtClean="0">
                <a:latin typeface="Source Sans Pro"/>
              </a:rPr>
              <a:t>: 0,09 – 0,12</a:t>
            </a:r>
            <a:endParaRPr lang="de-DE" sz="1800" dirty="0">
              <a:latin typeface="Source Sans Pro"/>
            </a:endParaRPr>
          </a:p>
        </p:txBody>
      </p:sp>
      <p:sp>
        <p:nvSpPr>
          <p:cNvPr id="12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208" y="1758948"/>
            <a:ext cx="2645063" cy="257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6915" y="1758948"/>
            <a:ext cx="2626020" cy="25781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1753" y="1781002"/>
            <a:ext cx="2627312" cy="2556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74" y="1397479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004" y="1353341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644" y="1364368"/>
            <a:ext cx="3230562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990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22789" cy="747683"/>
          </a:xfrm>
        </p:spPr>
        <p:txBody>
          <a:bodyPr>
            <a:normAutofit/>
          </a:bodyPr>
          <a:lstStyle/>
          <a:p>
            <a:pPr algn="ctr"/>
            <a:r>
              <a:rPr lang="de-DE" sz="3600" dirty="0" smtClean="0">
                <a:latin typeface="Source Sans Pro"/>
              </a:rPr>
              <a:t>Netzwerke im Vergleich</a:t>
            </a:r>
            <a:endParaRPr lang="de-DE" sz="3600" dirty="0">
              <a:latin typeface="Source Sans Pro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11</a:t>
            </a:fld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2107800" y="4934083"/>
            <a:ext cx="3233469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 smtClean="0">
                <a:latin typeface="Source Sans Pro"/>
              </a:rPr>
              <a:t>Zufall</a:t>
            </a:r>
          </a:p>
          <a:p>
            <a:pPr algn="ctr"/>
            <a:r>
              <a:rPr lang="de-DE" sz="1800" dirty="0" smtClean="0">
                <a:latin typeface="Source Sans Pro"/>
              </a:rPr>
              <a:t>Gesamtlänge: Synchronisationszeit: 83 ZE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Maximallast Sprung bei</a:t>
            </a:r>
            <a:r>
              <a:rPr lang="de-DE" sz="1800" dirty="0" smtClean="0">
                <a:latin typeface="Source Sans Pro"/>
              </a:rPr>
              <a:t>: &lt;0,08</a:t>
            </a:r>
            <a:endParaRPr lang="de-DE" sz="1800" dirty="0">
              <a:latin typeface="Source Sans Pro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6320118" y="4934310"/>
            <a:ext cx="4580966" cy="11300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 smtClean="0">
                <a:latin typeface="Source Sans Pro"/>
              </a:rPr>
              <a:t>Spinne</a:t>
            </a:r>
            <a:endParaRPr lang="de-DE" sz="2000" b="1" dirty="0" smtClean="0">
              <a:latin typeface="Source Sans Pro"/>
            </a:endParaRPr>
          </a:p>
          <a:p>
            <a:pPr algn="ctr"/>
            <a:r>
              <a:rPr lang="de-DE" sz="1800" dirty="0" smtClean="0">
                <a:latin typeface="Source Sans Pro"/>
              </a:rPr>
              <a:t>Gesamtlänge: 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 smtClean="0">
                <a:latin typeface="Source Sans Pro"/>
              </a:rPr>
              <a:t>Synchronisationszeit: 79 ZE</a:t>
            </a:r>
            <a:endParaRPr lang="de-DE" sz="1800" dirty="0" smtClean="0">
              <a:latin typeface="Source Sans Pro"/>
            </a:endParaRPr>
          </a:p>
          <a:p>
            <a:pPr algn="ctr"/>
            <a:r>
              <a:rPr lang="de-DE" sz="1800" dirty="0">
                <a:latin typeface="Source Sans Pro"/>
              </a:rPr>
              <a:t>Maximallast Sprung bei</a:t>
            </a:r>
            <a:r>
              <a:rPr lang="de-DE" sz="1800" dirty="0" smtClean="0">
                <a:latin typeface="Source Sans Pro"/>
              </a:rPr>
              <a:t>: 0,10 – 0,12</a:t>
            </a:r>
            <a:endParaRPr lang="de-DE" sz="1800" dirty="0">
              <a:latin typeface="Source Sans Pro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798" y="1349287"/>
            <a:ext cx="3233468" cy="3389313"/>
          </a:xfrm>
          <a:prstGeom prst="rect">
            <a:avLst/>
          </a:prstGeom>
          <a:noFill/>
        </p:spPr>
      </p:pic>
      <p:sp>
        <p:nvSpPr>
          <p:cNvPr id="12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866" y="1349513"/>
            <a:ext cx="3233469" cy="3389313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98" y="1349287"/>
            <a:ext cx="3233469" cy="3389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865" y="1349514"/>
            <a:ext cx="3233470" cy="338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600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colorTemperature colorTemp="7296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Kaskadenausfälle</a:t>
            </a:r>
            <a:endParaRPr lang="de-DE" dirty="0"/>
          </a:p>
        </p:txBody>
      </p:sp>
      <p:graphicFrame>
        <p:nvGraphicFramePr>
          <p:cNvPr id="17" name="Inhaltsplatzhalter 1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9713821"/>
              </p:ext>
            </p:extLst>
          </p:nvPr>
        </p:nvGraphicFramePr>
        <p:xfrm>
          <a:off x="838200" y="1547446"/>
          <a:ext cx="10515600" cy="4629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093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Source Sans Pro"/>
              </a:rPr>
              <a:t>Unser Fazit</a:t>
            </a:r>
            <a:endParaRPr lang="de-DE" dirty="0">
              <a:latin typeface="Source Sans Pro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smtClean="0"/>
              <a:t>Zufall war gut in Kaskadenausfall, war sehr schnell in einer Phase, aber dann erst spät synchronisiert</a:t>
            </a:r>
          </a:p>
          <a:p>
            <a:r>
              <a:rPr lang="de-DE" dirty="0" smtClean="0"/>
              <a:t>Zentralisiertes Netz eher schlechter (erst bei höherer </a:t>
            </a:r>
            <a:r>
              <a:rPr lang="de-DE" dirty="0" err="1" smtClean="0"/>
              <a:t>Maxlast</a:t>
            </a:r>
            <a:r>
              <a:rPr lang="de-DE" dirty="0"/>
              <a:t> S</a:t>
            </a:r>
            <a:r>
              <a:rPr lang="de-DE" dirty="0" smtClean="0"/>
              <a:t>ynchronisierungen</a:t>
            </a:r>
            <a:r>
              <a:rPr lang="de-DE" dirty="0" smtClean="0"/>
              <a:t>), dafür aber weniger Kabel</a:t>
            </a:r>
          </a:p>
          <a:p>
            <a:r>
              <a:rPr lang="de-DE" dirty="0" smtClean="0"/>
              <a:t>Grenzen unserer Untersuchung:</a:t>
            </a:r>
          </a:p>
          <a:p>
            <a:pPr lvl="1"/>
            <a:r>
              <a:rPr lang="de-DE" dirty="0" smtClean="0"/>
              <a:t>Nur Beispiele, keine ausreichende </a:t>
            </a:r>
            <a:r>
              <a:rPr lang="de-DE" dirty="0" smtClean="0"/>
              <a:t>S</a:t>
            </a:r>
            <a:r>
              <a:rPr lang="de-DE" dirty="0" smtClean="0"/>
              <a:t>ystematik -&gt; zu viel Rechendauer</a:t>
            </a:r>
          </a:p>
          <a:p>
            <a:pPr lvl="1"/>
            <a:r>
              <a:rPr lang="de-DE" dirty="0" smtClean="0"/>
              <a:t>Synchronisationszeit kein realistisches Kriterium? (Netz wird nicht komplett auf einmal hochgefahren)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Grenzen des Modells: </a:t>
            </a:r>
          </a:p>
          <a:p>
            <a:pPr lvl="1"/>
            <a:r>
              <a:rPr lang="de-DE" dirty="0" smtClean="0"/>
              <a:t>System aus zwei Verbrauchern synchronisiert noch (</a:t>
            </a:r>
            <a:r>
              <a:rPr lang="de-DE" dirty="0" err="1" smtClean="0"/>
              <a:t>vgl</a:t>
            </a:r>
            <a:r>
              <a:rPr lang="de-DE" dirty="0" smtClean="0"/>
              <a:t> Kaskadenvideo)</a:t>
            </a:r>
          </a:p>
          <a:p>
            <a:pPr lvl="2"/>
            <a:endParaRPr lang="de-DE" dirty="0" smtClean="0"/>
          </a:p>
          <a:p>
            <a:pPr lvl="2"/>
            <a:endParaRPr lang="de-DE" dirty="0" smtClean="0"/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89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 der nicht selbst erstellten Bilder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www.thebeachtomatoshack.com/karte-von-nrw-mit-allen-stadten.html</a:t>
            </a:r>
            <a:r>
              <a:rPr lang="de-DE" dirty="0" smtClean="0"/>
              <a:t> (28.06.2019)</a:t>
            </a:r>
          </a:p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d-maps.com/carte.php?num_car=24028&amp;lang=de</a:t>
            </a:r>
            <a:r>
              <a:rPr lang="de-DE" dirty="0"/>
              <a:t> </a:t>
            </a:r>
            <a:r>
              <a:rPr lang="de-DE" dirty="0" smtClean="0"/>
              <a:t>(30.06.2019)</a:t>
            </a:r>
          </a:p>
          <a:p>
            <a:r>
              <a:rPr lang="de-DE" dirty="0">
                <a:hlinkClick r:id="rId4"/>
              </a:rPr>
              <a:t>https://noe.orf.at/v2/news/stories/2506538</a:t>
            </a:r>
            <a:r>
              <a:rPr lang="de-DE" dirty="0" smtClean="0">
                <a:hlinkClick r:id="rId4"/>
              </a:rPr>
              <a:t>/</a:t>
            </a:r>
            <a:r>
              <a:rPr lang="de-DE" dirty="0" smtClean="0"/>
              <a:t> (30.06.2019)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29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Was untersuchen wir?</a:t>
            </a:r>
            <a:endParaRPr lang="de-DE" sz="54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 txBox="1">
            <a:spLocks/>
          </p:cNvSpPr>
          <p:nvPr/>
        </p:nvSpPr>
        <p:spPr>
          <a:xfrm>
            <a:off x="938842" y="13254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4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Wir wollen am Beispiel NRW herausfinden, welche Struktur sich am besten für Energienetzwerke eignet</a:t>
            </a:r>
            <a:endParaRPr lang="de-DE" sz="24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357" y="2461134"/>
            <a:ext cx="4954439" cy="3715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492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5576" y="1733909"/>
            <a:ext cx="5538159" cy="40457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Eine Karte von NRW</a:t>
            </a:r>
          </a:p>
        </p:txBody>
      </p:sp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Dazu benötigen wir…</a:t>
            </a:r>
            <a:endParaRPr lang="de-DE" sz="40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50215" y="6359525"/>
            <a:ext cx="2743200" cy="365125"/>
          </a:xfrm>
        </p:spPr>
        <p:txBody>
          <a:bodyPr/>
          <a:lstStyle/>
          <a:p>
            <a:fld id="{AA686AF1-7FE5-423F-BC47-CE9D978D4B91}" type="slidenum">
              <a:rPr lang="de-DE" smtClean="0"/>
              <a:t>3</a:t>
            </a:fld>
            <a:endParaRPr lang="de-DE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84" y="1674961"/>
            <a:ext cx="4267201" cy="426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5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057531" y="2045445"/>
            <a:ext cx="3833645" cy="33978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5576" y="1733909"/>
            <a:ext cx="5538159" cy="40457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Eine vereinfachte Karte von NRW</a:t>
            </a:r>
          </a:p>
          <a:p>
            <a:pPr marL="0" indent="0">
              <a:lnSpc>
                <a:spcPct val="100000"/>
              </a:lnSpc>
              <a:buNone/>
            </a:pPr>
            <a:endParaRPr lang="de-DE" sz="1200" dirty="0" smtClean="0">
              <a:latin typeface="Source Sans Pro"/>
              <a:ea typeface="Source Sans Pro Light" panose="020B04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Graphentheorie und </a:t>
            </a:r>
            <a:r>
              <a:rPr lang="de-DE" sz="2400" dirty="0" err="1" smtClean="0">
                <a:latin typeface="Source Sans Pro"/>
                <a:ea typeface="Source Sans Pro Light" panose="020B0403030403020204" pitchFamily="34" charset="0"/>
              </a:rPr>
              <a:t>Kuramotogleichung</a:t>
            </a:r>
            <a:endParaRPr lang="de-DE" sz="2400" dirty="0" smtClean="0">
              <a:latin typeface="Source Sans Pro"/>
              <a:ea typeface="Source Sans Pro Light" panose="020B0403030403020204" pitchFamily="34" charset="0"/>
            </a:endParaRPr>
          </a:p>
        </p:txBody>
      </p:sp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Dazu benötigen wir…</a:t>
            </a:r>
            <a:endParaRPr lang="de-DE" sz="40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50215" y="6359525"/>
            <a:ext cx="2743200" cy="365125"/>
          </a:xfrm>
        </p:spPr>
        <p:txBody>
          <a:bodyPr/>
          <a:lstStyle/>
          <a:p>
            <a:fld id="{AA686AF1-7FE5-423F-BC47-CE9D978D4B91}" type="slidenum">
              <a:rPr lang="de-DE" smtClean="0"/>
              <a:t>4</a:t>
            </a:fld>
            <a:endParaRPr lang="de-DE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61" y="1491989"/>
            <a:ext cx="4647184" cy="450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135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057531" y="2045445"/>
            <a:ext cx="3833645" cy="33978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5576" y="1733909"/>
            <a:ext cx="5538159" cy="40457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Eine vereinfachte Karte von NRW</a:t>
            </a:r>
          </a:p>
          <a:p>
            <a:pPr marL="0" indent="0">
              <a:lnSpc>
                <a:spcPct val="100000"/>
              </a:lnSpc>
              <a:buNone/>
            </a:pPr>
            <a:endParaRPr lang="de-DE" sz="1200" dirty="0" smtClean="0">
              <a:latin typeface="Source Sans Pro"/>
              <a:ea typeface="Source Sans Pro Light" panose="020B04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Graphentheorie und </a:t>
            </a:r>
            <a:r>
              <a:rPr lang="de-DE" sz="2400" dirty="0" err="1" smtClean="0">
                <a:latin typeface="Source Sans Pro"/>
                <a:ea typeface="Source Sans Pro Light" panose="020B0403030403020204" pitchFamily="34" charset="0"/>
              </a:rPr>
              <a:t>Kuramotogleichung</a:t>
            </a:r>
            <a:endParaRPr lang="de-DE" sz="2400" dirty="0" smtClean="0">
              <a:latin typeface="Source Sans Pro"/>
              <a:ea typeface="Source Sans Pro Light" panose="020B0403030403020204" pitchFamily="34" charset="0"/>
            </a:endParaRPr>
          </a:p>
          <a:p>
            <a:pPr>
              <a:lnSpc>
                <a:spcPct val="100000"/>
              </a:lnSpc>
            </a:pPr>
            <a:endParaRPr lang="de-DE" sz="1200" dirty="0" smtClean="0">
              <a:latin typeface="Source Sans Pro"/>
              <a:ea typeface="Source Sans Pro Light" panose="020B04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Verschiedene Netzwerke zum Vergleich</a:t>
            </a:r>
          </a:p>
          <a:p>
            <a:pPr>
              <a:lnSpc>
                <a:spcPct val="100000"/>
              </a:lnSpc>
            </a:pPr>
            <a:endParaRPr lang="de-DE" sz="2400" dirty="0">
              <a:latin typeface="Source Sans Pro"/>
              <a:ea typeface="Source Sans Pro Light" panose="020B04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2400" dirty="0" smtClean="0">
                <a:latin typeface="Source Sans Pro"/>
                <a:ea typeface="Source Sans Pro Light" panose="020B0403030403020204" pitchFamily="34" charset="0"/>
              </a:rPr>
              <a:t>Vergleichskriterien</a:t>
            </a:r>
            <a:endParaRPr lang="de-DE" sz="2400" dirty="0">
              <a:latin typeface="Source Sans Pro"/>
              <a:ea typeface="Source Sans Pro Light" panose="020B0403030403020204" pitchFamily="34" charset="0"/>
            </a:endParaRPr>
          </a:p>
        </p:txBody>
      </p:sp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40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Dazu benötigen wir…</a:t>
            </a:r>
            <a:endParaRPr lang="de-DE" sz="40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50215" y="6359525"/>
            <a:ext cx="2743200" cy="365125"/>
          </a:xfrm>
        </p:spPr>
        <p:txBody>
          <a:bodyPr/>
          <a:lstStyle/>
          <a:p>
            <a:fld id="{AA686AF1-7FE5-423F-BC47-CE9D978D4B91}" type="slidenum">
              <a:rPr lang="de-DE" smtClean="0"/>
              <a:t>5</a:t>
            </a:fld>
            <a:endParaRPr lang="de-DE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61" y="1491989"/>
            <a:ext cx="4647184" cy="450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359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895" y="2018581"/>
            <a:ext cx="10127412" cy="3864634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de-DE" sz="3600" b="1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Gesamtlänge</a:t>
            </a:r>
          </a:p>
          <a:p>
            <a:pPr marL="742950" indent="-742950">
              <a:buFont typeface="+mj-lt"/>
              <a:buAutoNum type="arabicPeriod"/>
            </a:pPr>
            <a:endParaRPr lang="de-DE" sz="3600" b="1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de-DE" sz="3600" b="1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Synchronisationszeit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0" indent="0">
              <a:buNone/>
            </a:pP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Unsere Vergleichskriterien</a:t>
            </a:r>
            <a:endParaRPr lang="de-DE" sz="54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201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nchrovideo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0385" y="-33939"/>
            <a:ext cx="12262673" cy="6891939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69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EF7111C-3755-4C5B-A9B3-72C5C1203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895" y="2018581"/>
            <a:ext cx="10127412" cy="3864634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de-DE" sz="3600" b="1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Gesamtlänge</a:t>
            </a:r>
          </a:p>
          <a:p>
            <a:pPr marL="742950" indent="-742950">
              <a:buFont typeface="+mj-lt"/>
              <a:buAutoNum type="arabicPeriod"/>
            </a:pPr>
            <a:endParaRPr lang="de-DE" sz="3600" b="1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de-DE" sz="3600" b="1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Synchronisationszeit</a:t>
            </a:r>
          </a:p>
          <a:p>
            <a:pPr marL="742950" indent="-742950">
              <a:buFont typeface="+mj-lt"/>
              <a:buAutoNum type="arabicPeriod"/>
            </a:pPr>
            <a:endParaRPr lang="de-DE" sz="3600" b="1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de-DE" sz="3600" b="1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Anfälligkeit gegenüber Kaskadenausfällen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0" indent="0">
              <a:buNone/>
            </a:pP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  <a:p>
            <a:pPr marL="514350" indent="-514350">
              <a:buFont typeface="+mj-lt"/>
              <a:buAutoNum type="arabicPeriod"/>
            </a:pPr>
            <a:endParaRPr lang="de-DE" sz="3200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="" xmlns:a16="http://schemas.microsoft.com/office/drawing/2014/main" id="{1AAFA96E-C4CF-47E3-87A3-4A00F1F88E77}"/>
              </a:ext>
            </a:extLst>
          </p:cNvPr>
          <p:cNvSpPr txBox="1">
            <a:spLocks/>
          </p:cNvSpPr>
          <p:nvPr/>
        </p:nvSpPr>
        <p:spPr>
          <a:xfrm>
            <a:off x="226142" y="6176963"/>
            <a:ext cx="27986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Vergleich von Netzwerkkonzepten</a:t>
            </a:r>
            <a:endParaRPr lang="de-DE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="" xmlns:a16="http://schemas.microsoft.com/office/drawing/2014/main" id="{D5462261-7F8F-4960-B9CE-4798E16D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 smtClean="0">
                <a:solidFill>
                  <a:schemeClr val="tx2">
                    <a:lumMod val="50000"/>
                  </a:schemeClr>
                </a:solidFill>
                <a:latin typeface="Source Sans Pro"/>
                <a:ea typeface="Source Sans Pro Black" panose="020B0803030403020204" pitchFamily="34" charset="0"/>
              </a:rPr>
              <a:t>Unsere Vergleichskriterien</a:t>
            </a:r>
            <a:endParaRPr lang="de-DE" sz="5400" dirty="0">
              <a:solidFill>
                <a:schemeClr val="tx2">
                  <a:lumMod val="50000"/>
                </a:schemeClr>
              </a:solidFill>
              <a:latin typeface="Source Sans Pro"/>
              <a:ea typeface="Source Sans Pro Black" panose="020B0803030403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58D21B4-2A35-4326-B117-0B88E43D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246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Kaskadenausfallvideo(s)</a:t>
            </a:r>
            <a:endParaRPr lang="de-DE" dirty="0"/>
          </a:p>
        </p:txBody>
      </p:sp>
      <p:pic>
        <p:nvPicPr>
          <p:cNvPr id="5" name="kaskadenausfall_dezentral_41_4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86AF1-7FE5-423F-BC47-CE9D978D4B9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05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335</Words>
  <Application>Microsoft Office PowerPoint</Application>
  <PresentationFormat>Breitbild</PresentationFormat>
  <Paragraphs>95</Paragraphs>
  <Slides>14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DengXian Light</vt:lpstr>
      <vt:lpstr>Source Sans Pro</vt:lpstr>
      <vt:lpstr>Source Sans Pro Black</vt:lpstr>
      <vt:lpstr>Source Sans Pro Light</vt:lpstr>
      <vt:lpstr>Times New Roman</vt:lpstr>
      <vt:lpstr>Office</vt:lpstr>
      <vt:lpstr>Nichtlineare Modellierung in den  Naturwissenschaften:   Vergleich von Netzwerkkonzeptionen</vt:lpstr>
      <vt:lpstr>Was untersuchen wir?</vt:lpstr>
      <vt:lpstr>Dazu benötigen wir…</vt:lpstr>
      <vt:lpstr>Dazu benötigen wir…</vt:lpstr>
      <vt:lpstr>Dazu benötigen wir…</vt:lpstr>
      <vt:lpstr>Unsere Vergleichskriterien</vt:lpstr>
      <vt:lpstr>PowerPoint-Präsentation</vt:lpstr>
      <vt:lpstr>Unsere Vergleichskriterien</vt:lpstr>
      <vt:lpstr>Kaskadenausfallvideo(s)</vt:lpstr>
      <vt:lpstr>Netzwerke im Vergleich</vt:lpstr>
      <vt:lpstr>Netzwerke im Vergleich</vt:lpstr>
      <vt:lpstr>Kaskadenausfälle</vt:lpstr>
      <vt:lpstr>Unser Fazit</vt:lpstr>
      <vt:lpstr>Quellen der nicht selbst erstellten Bilder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Karen Terveer</dc:creator>
  <cp:lastModifiedBy>Tim Ko</cp:lastModifiedBy>
  <cp:revision>55</cp:revision>
  <dcterms:created xsi:type="dcterms:W3CDTF">2019-05-15T13:15:04Z</dcterms:created>
  <dcterms:modified xsi:type="dcterms:W3CDTF">2019-06-30T22:42:41Z</dcterms:modified>
</cp:coreProperties>
</file>

<file path=docProps/thumbnail.jpeg>
</file>